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71" r:id="rId4"/>
    <p:sldId id="268" r:id="rId5"/>
    <p:sldId id="267" r:id="rId6"/>
    <p:sldId id="261" r:id="rId7"/>
    <p:sldId id="262" r:id="rId8"/>
    <p:sldId id="263" r:id="rId9"/>
    <p:sldId id="269" r:id="rId10"/>
    <p:sldId id="265"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62000" y="0"/>
            <a:ext cx="8382000" cy="79406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ar-IQ" sz="2000" b="1"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                                  Histology      </a:t>
            </a:r>
            <a:r>
              <a:rPr kumimoji="0" lang="en-US" sz="2000" b="1" i="1" strike="noStrike" cap="none" normalizeH="0" baseline="0" dirty="0" err="1" smtClean="0">
                <a:ln>
                  <a:noFill/>
                </a:ln>
                <a:solidFill>
                  <a:schemeClr val="accent2"/>
                </a:solidFill>
                <a:effectLst/>
                <a:latin typeface="Comic Sans MS" pitchFamily="66" charset="0"/>
                <a:ea typeface="Times New Roman" pitchFamily="18" charset="0"/>
                <a:cs typeface="Times New Roman" pitchFamily="18" charset="0"/>
              </a:rPr>
              <a:t>Dr.Ammar</a:t>
            </a:r>
            <a:r>
              <a:rPr kumimoji="0" lang="en-US" sz="2000" b="1" i="1" strike="noStrike" cap="none" normalizeH="0" baseline="0" dirty="0" smtClean="0">
                <a:ln>
                  <a:noFill/>
                </a:ln>
                <a:solidFill>
                  <a:schemeClr val="accent2"/>
                </a:solidFill>
                <a:effectLst/>
                <a:latin typeface="Comic Sans MS" pitchFamily="66" charset="0"/>
                <a:ea typeface="Times New Roman" pitchFamily="18" charset="0"/>
                <a:cs typeface="Times New Roman" pitchFamily="18" charset="0"/>
              </a:rPr>
              <a:t> Ismail</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800" b="1" i="0" strike="noStrike" cap="none" normalizeH="0" baseline="0" smtClean="0">
              <a:ln>
                <a:noFill/>
              </a:ln>
              <a:solidFill>
                <a:schemeClr val="accent2"/>
              </a:solidFill>
              <a:effectLst/>
              <a:latin typeface="Times New Roman" pitchFamily="18" charset="0"/>
              <a:ea typeface="Times New Roman"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800" b="1" i="0" strike="noStrike" cap="none" normalizeH="0" baseline="0" smtClean="0">
                <a:ln>
                  <a:noFill/>
                </a:ln>
                <a:solidFill>
                  <a:schemeClr val="accent2"/>
                </a:solidFill>
                <a:effectLst/>
                <a:latin typeface="Times New Roman" pitchFamily="18" charset="0"/>
                <a:ea typeface="Times New Roman" pitchFamily="18" charset="0"/>
                <a:cs typeface="Times New Roman" pitchFamily="18" charset="0"/>
              </a:rPr>
              <a:t>Cell </a:t>
            </a:r>
            <a:r>
              <a:rPr kumimoji="0" lang="en-US" sz="2800" b="1" i="0"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membrane</a:t>
            </a:r>
            <a:r>
              <a:rPr kumimoji="0" lang="en-US" sz="2800" b="1" i="0" u="sng" strike="noStrike" cap="none" normalizeH="0" baseline="0" dirty="0" smtClean="0">
                <a:ln>
                  <a:noFill/>
                </a:ln>
                <a:solidFill>
                  <a:schemeClr val="accent2"/>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Plasma Membrane (plasma lemma):</a:t>
            </a:r>
          </a:p>
          <a:p>
            <a:pPr>
              <a:lnSpc>
                <a:spcPct val="150000"/>
              </a:lnSpc>
            </a:pPr>
            <a:r>
              <a:rPr lang="en-US" sz="2000" dirty="0" smtClean="0"/>
              <a:t>* </a:t>
            </a:r>
            <a:r>
              <a:rPr lang="en-US" sz="2000" dirty="0" smtClean="0">
                <a:latin typeface="Comic Sans MS" pitchFamily="66" charset="0"/>
              </a:rPr>
              <a:t>The cell membrane provide a semi permeable boundary .</a:t>
            </a:r>
          </a:p>
          <a:p>
            <a:pPr>
              <a:lnSpc>
                <a:spcPct val="150000"/>
              </a:lnSpc>
            </a:pPr>
            <a:r>
              <a:rPr lang="en-US" sz="2000" dirty="0" smtClean="0">
                <a:latin typeface="Comic Sans MS" pitchFamily="66" charset="0"/>
              </a:rPr>
              <a:t>*The thickness of the plasma membrane is about 8 - 11nm (nanometer).</a:t>
            </a:r>
          </a:p>
          <a:p>
            <a:pPr>
              <a:lnSpc>
                <a:spcPct val="150000"/>
              </a:lnSpc>
              <a:buFont typeface="Arial" pitchFamily="34" charset="0"/>
              <a:buChar char="•"/>
            </a:pPr>
            <a:r>
              <a:rPr lang="en-US" sz="2000" dirty="0" smtClean="0">
                <a:latin typeface="Comic Sans MS" pitchFamily="66" charset="0"/>
              </a:rPr>
              <a:t>It is not visible by the light microscope.</a:t>
            </a:r>
          </a:p>
          <a:p>
            <a:pPr lvl="0" rtl="1" fontAlgn="base">
              <a:spcBef>
                <a:spcPct val="0"/>
              </a:spcBef>
              <a:spcAft>
                <a:spcPct val="0"/>
              </a:spcAft>
            </a:pPr>
            <a:endParaRPr lang="en-US" sz="1600" b="1" dirty="0" smtClean="0">
              <a:latin typeface="Times New Roman" pitchFamily="18" charset="0"/>
              <a:ea typeface="Times New Roman" pitchFamily="18" charset="0"/>
              <a:cs typeface="Times New Roman" pitchFamily="18" charset="0"/>
            </a:endParaRPr>
          </a:p>
          <a:p>
            <a:pPr lvl="0" rtl="1" fontAlgn="base">
              <a:spcBef>
                <a:spcPct val="0"/>
              </a:spcBef>
              <a:spcAft>
                <a:spcPct val="0"/>
              </a:spcAft>
            </a:pPr>
            <a:endParaRPr lang="en-US" sz="1600" b="1" dirty="0" smtClean="0">
              <a:latin typeface="Times New Roman" pitchFamily="18" charset="0"/>
              <a:ea typeface="Times New Roman" pitchFamily="18" charset="0"/>
              <a:cs typeface="Times New Roman" pitchFamily="18" charset="0"/>
            </a:endParaRPr>
          </a:p>
          <a:p>
            <a:pPr lvl="0" rtl="1" fontAlgn="base">
              <a:spcBef>
                <a:spcPct val="0"/>
              </a:spcBef>
              <a:spcAft>
                <a:spcPct val="0"/>
              </a:spcAft>
            </a:pPr>
            <a:endParaRPr lang="en-US" sz="1600" b="1" dirty="0" smtClean="0">
              <a:latin typeface="Times New Roman" pitchFamily="18" charset="0"/>
              <a:ea typeface="Times New Roman" pitchFamily="18" charset="0"/>
              <a:cs typeface="Times New Roman" pitchFamily="18" charset="0"/>
            </a:endParaRPr>
          </a:p>
          <a:p>
            <a:pPr lvl="0" rtl="1" fontAlgn="base">
              <a:spcBef>
                <a:spcPct val="0"/>
              </a:spcBef>
              <a:spcAft>
                <a:spcPct val="0"/>
              </a:spcAft>
            </a:pPr>
            <a:endParaRPr lang="en-US" sz="2000" dirty="0" smtClean="0">
              <a:latin typeface="Comic Sans MS" pitchFamily="66" charset="0"/>
            </a:endParaRPr>
          </a:p>
          <a:p>
            <a:pPr lvl="0" rtl="1" fontAlgn="base">
              <a:spcBef>
                <a:spcPct val="0"/>
              </a:spcBef>
              <a:spcAft>
                <a:spcPct val="0"/>
              </a:spcAft>
            </a:pPr>
            <a:endParaRPr lang="en-US" sz="1600" b="1" dirty="0" smtClean="0">
              <a:latin typeface="Times New Roman" pitchFamily="18" charset="0"/>
              <a:ea typeface="Times New Roman" pitchFamily="18" charset="0"/>
              <a:cs typeface="Times New Roman" pitchFamily="18" charset="0"/>
            </a:endParaRPr>
          </a:p>
          <a:p>
            <a:pPr lvl="0" rtl="1" fontAlgn="base">
              <a:spcBef>
                <a:spcPct val="0"/>
              </a:spcBef>
              <a:spcAft>
                <a:spcPct val="0"/>
              </a:spcAft>
            </a:pPr>
            <a:r>
              <a:rPr lang="en-US" sz="3200" b="1" dirty="0" smtClean="0">
                <a:solidFill>
                  <a:schemeClr val="accent2"/>
                </a:solidFill>
                <a:latin typeface="Times New Roman" pitchFamily="18" charset="0"/>
                <a:ea typeface="Times New Roman" pitchFamily="18" charset="0"/>
                <a:cs typeface="Times New Roman" pitchFamily="18" charset="0"/>
              </a:rPr>
              <a:t>Function of plasma membrane</a:t>
            </a:r>
            <a:r>
              <a:rPr lang="en-US" sz="3200" dirty="0" smtClean="0">
                <a:solidFill>
                  <a:schemeClr val="accent2"/>
                </a:solidFill>
                <a:latin typeface="Times New Roman" pitchFamily="18" charset="0"/>
                <a:ea typeface="Times New Roman" pitchFamily="18" charset="0"/>
                <a:cs typeface="Times New Roman" pitchFamily="18" charset="0"/>
              </a:rPr>
              <a:t> :</a:t>
            </a:r>
            <a:endParaRPr lang="en-US" sz="3200" dirty="0" smtClean="0">
              <a:solidFill>
                <a:schemeClr val="accent2"/>
              </a:solidFill>
              <a:latin typeface="Arial" pitchFamily="34" charset="0"/>
              <a:cs typeface="Arial" pitchFamily="34" charset="0"/>
            </a:endParaRPr>
          </a:p>
          <a:p>
            <a:pPr lvl="0" eaLnBrk="0" fontAlgn="base" hangingPunct="0">
              <a:spcBef>
                <a:spcPct val="0"/>
              </a:spcBef>
              <a:spcAft>
                <a:spcPct val="0"/>
              </a:spcAft>
            </a:pPr>
            <a:r>
              <a:rPr lang="en-US" sz="2000" dirty="0" smtClean="0">
                <a:latin typeface="Comic Sans MS" pitchFamily="66" charset="0"/>
              </a:rPr>
              <a:t>1 – Act as a selective barrior that regulates the passage of materials . </a:t>
            </a:r>
          </a:p>
          <a:p>
            <a:pPr lvl="0" eaLnBrk="0" fontAlgn="base" hangingPunct="0">
              <a:spcBef>
                <a:spcPct val="0"/>
              </a:spcBef>
              <a:spcAft>
                <a:spcPct val="0"/>
              </a:spcAft>
            </a:pPr>
            <a:r>
              <a:rPr lang="en-US" sz="2000" dirty="0" smtClean="0">
                <a:latin typeface="Comic Sans MS" pitchFamily="66" charset="0"/>
              </a:rPr>
              <a:t>2 – To facilitate the transport of specific molecules.</a:t>
            </a:r>
          </a:p>
          <a:p>
            <a:pPr>
              <a:lnSpc>
                <a:spcPct val="150000"/>
              </a:lnSpc>
              <a:buFont typeface="Arial" pitchFamily="34" charset="0"/>
              <a:buChar char="•"/>
            </a:pPr>
            <a:endParaRPr lang="en-US" sz="1600" dirty="0" smtClean="0">
              <a:latin typeface="Comic Sans MS" pitchFamily="66" charset="0"/>
            </a:endParaRPr>
          </a:p>
          <a:p>
            <a:pPr>
              <a:lnSpc>
                <a:spcPct val="150000"/>
              </a:lnSpc>
            </a:pPr>
            <a:endParaRPr lang="en-US" sz="1600" dirty="0" smtClean="0">
              <a:latin typeface="Comic Sans MS" pitchFamily="66" charset="0"/>
            </a:endParaRPr>
          </a:p>
          <a:p>
            <a:pPr>
              <a:lnSpc>
                <a:spcPct val="150000"/>
              </a:lnSpc>
            </a:pPr>
            <a:endParaRPr lang="en-US" sz="1600" dirty="0" smtClean="0">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8866723"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Glycogen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:storage in cytoplasm as clusters of granules , serves as source of energy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There is considerable amount of glycogen storage in liver and this material can </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distinguished with PAS stain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Lipid droplet</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usually appear as vacuoles in the cells, especially in the cells that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metabolized lipids such as adrenal cortical cells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Pigments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melanin ,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hemosiderin</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hemoglobin.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28601"/>
            <a:ext cx="6019800" cy="2031325"/>
          </a:xfrm>
          <a:prstGeom prst="rect">
            <a:avLst/>
          </a:prstGeom>
        </p:spPr>
        <p:txBody>
          <a:bodyPr wrap="square">
            <a:spAutoFit/>
          </a:bodyPr>
          <a:lstStyle/>
          <a:p>
            <a:pPr lvl="0" eaLnBrk="0" fontAlgn="base" hangingPunct="0">
              <a:spcBef>
                <a:spcPct val="0"/>
              </a:spcBef>
              <a:spcAft>
                <a:spcPct val="0"/>
              </a:spcAft>
            </a:pPr>
            <a:r>
              <a:rPr lang="en-US" b="1" dirty="0" smtClean="0">
                <a:latin typeface="Times New Roman" pitchFamily="18" charset="0"/>
                <a:ea typeface="Times New Roman" pitchFamily="18" charset="0"/>
                <a:cs typeface="Times New Roman" pitchFamily="18" charset="0"/>
              </a:rPr>
              <a:t>Basal body:</a:t>
            </a:r>
            <a:endParaRPr lang="en-US" dirty="0" smtClean="0">
              <a:latin typeface="Arial" pitchFamily="34" charset="0"/>
              <a:cs typeface="Arial" pitchFamily="34" charset="0"/>
            </a:endParaRPr>
          </a:p>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Similar to cilia except has no central pair.</a:t>
            </a:r>
          </a:p>
          <a:p>
            <a:pPr lvl="0" eaLnBrk="0" fontAlgn="base" hangingPunct="0">
              <a:spcBef>
                <a:spcPct val="0"/>
              </a:spcBef>
              <a:spcAft>
                <a:spcPct val="0"/>
              </a:spcAft>
            </a:pPr>
            <a:endParaRPr lang="en-US" dirty="0" smtClean="0">
              <a:latin typeface="Arial" pitchFamily="34" charset="0"/>
              <a:cs typeface="Arial" pitchFamily="34" charset="0"/>
            </a:endParaRPr>
          </a:p>
          <a:p>
            <a:pPr lvl="0" eaLnBrk="0" fontAlgn="base" hangingPunct="0">
              <a:spcBef>
                <a:spcPct val="0"/>
              </a:spcBef>
              <a:spcAft>
                <a:spcPct val="0"/>
              </a:spcAft>
            </a:pPr>
            <a:endParaRPr lang="en-US" b="1" dirty="0" smtClean="0">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b="1" dirty="0" smtClean="0">
                <a:latin typeface="Arial" pitchFamily="34" charset="0"/>
                <a:ea typeface="Times New Roman" pitchFamily="18" charset="0"/>
                <a:cs typeface="Arial" pitchFamily="34" charset="0"/>
              </a:rPr>
              <a:t>Microfilament: </a:t>
            </a:r>
            <a:r>
              <a:rPr lang="en-US" dirty="0" smtClean="0">
                <a:latin typeface="Arial" pitchFamily="34" charset="0"/>
                <a:ea typeface="Times New Roman" pitchFamily="18" charset="0"/>
                <a:cs typeface="Arial" pitchFamily="34" charset="0"/>
              </a:rPr>
              <a:t>The actin and myosin are responsible for contractile activity of muscular cells. </a:t>
            </a:r>
            <a:endParaRPr lang="en-US" dirty="0" smtClean="0">
              <a:latin typeface="Arial" pitchFamily="34" charset="0"/>
              <a:cs typeface="Arial" pitchFamily="34" charset="0"/>
            </a:endParaRPr>
          </a:p>
          <a:p>
            <a:pPr lvl="0" eaLnBrk="0" fontAlgn="base" hangingPunct="0">
              <a:spcBef>
                <a:spcPct val="0"/>
              </a:spcBef>
              <a:spcAft>
                <a:spcPct val="0"/>
              </a:spcAft>
            </a:pPr>
            <a:endParaRPr lang="en-US" dirty="0" smtClean="0">
              <a:latin typeface="Times New Roman" pitchFamily="18" charset="0"/>
              <a:ea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843213" y="2286000"/>
            <a:ext cx="3457575" cy="2286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57200" y="1288195"/>
            <a:ext cx="8001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lang="en-US" sz="2400" dirty="0" smtClean="0">
                <a:latin typeface="Comic Sans MS" pitchFamily="66" charset="0"/>
              </a:rPr>
              <a:t>In transmission electron microscopy, the cell membrane is characteristically  consist of</a:t>
            </a:r>
          </a:p>
          <a:p>
            <a:pPr>
              <a:lnSpc>
                <a:spcPct val="150000"/>
              </a:lnSpc>
            </a:pPr>
            <a:r>
              <a:rPr lang="en-US" sz="2400" dirty="0" smtClean="0">
                <a:latin typeface="Comic Sans MS" pitchFamily="66" charset="0"/>
              </a:rPr>
              <a:t> tri laminar structure; two electron dense layers sandwiching  a single an electron lucent layer</a:t>
            </a:r>
          </a:p>
          <a:p>
            <a:pPr>
              <a:lnSpc>
                <a:spcPct val="150000"/>
              </a:lnSpc>
            </a:pPr>
            <a:endParaRPr lang="en-US" sz="2400" dirty="0" smtClean="0">
              <a:latin typeface="Comic Sans MS" pitchFamily="66" charset="0"/>
            </a:endParaRPr>
          </a:p>
          <a:p>
            <a:pPr>
              <a:lnSpc>
                <a:spcPct val="150000"/>
              </a:lnSpc>
            </a:pPr>
            <a:r>
              <a:rPr lang="en-US" sz="2400" dirty="0" smtClean="0">
                <a:latin typeface="Comic Sans MS" pitchFamily="66"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00075" y="1047750"/>
            <a:ext cx="7943850" cy="47625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2094"/>
            <a:ext cx="7162800" cy="3000821"/>
          </a:xfrm>
          <a:prstGeom prst="rect">
            <a:avLst/>
          </a:prstGeom>
        </p:spPr>
        <p:txBody>
          <a:bodyPr wrap="square">
            <a:spAutoFit/>
          </a:bodyPr>
          <a:lstStyle/>
          <a:p>
            <a:pPr>
              <a:lnSpc>
                <a:spcPct val="150000"/>
              </a:lnSpc>
            </a:pPr>
            <a:r>
              <a:rPr lang="en-US" dirty="0" smtClean="0">
                <a:solidFill>
                  <a:srgbClr val="FF0000"/>
                </a:solidFill>
                <a:latin typeface="Comic Sans MS" pitchFamily="66" charset="0"/>
              </a:rPr>
              <a:t>Biochemically</a:t>
            </a:r>
            <a:r>
              <a:rPr lang="en-US" dirty="0" smtClean="0">
                <a:latin typeface="Comic Sans MS" pitchFamily="66" charset="0"/>
              </a:rPr>
              <a:t> its consist of two thirds protein and one third lipid (</a:t>
            </a:r>
            <a:r>
              <a:rPr lang="en-US" dirty="0" err="1" smtClean="0">
                <a:latin typeface="Comic Sans MS" pitchFamily="66" charset="0"/>
              </a:rPr>
              <a:t>phospholipid</a:t>
            </a:r>
            <a:r>
              <a:rPr lang="en-US" dirty="0" smtClean="0">
                <a:latin typeface="Comic Sans MS" pitchFamily="66" charset="0"/>
              </a:rPr>
              <a:t> and cholesterol) and 5% or less carbohydrate.</a:t>
            </a:r>
          </a:p>
          <a:p>
            <a:pPr>
              <a:lnSpc>
                <a:spcPct val="150000"/>
              </a:lnSpc>
            </a:pPr>
            <a:r>
              <a:rPr lang="en-US" dirty="0" smtClean="0">
                <a:latin typeface="Comic Sans MS" pitchFamily="66" charset="0"/>
              </a:rPr>
              <a:t>The phospholipids of membrane are most stable when organized into a dabble layers with the hydrophobic (non polar) chain of fatty acid directed toward the center of membrane and the hydrophilic (polar) directed outward to face the extracellular and the cytoplasmic surfaces. </a:t>
            </a:r>
            <a:endParaRPr lang="en-US" dirty="0" smtClean="0">
              <a:latin typeface="Arial" pitchFamily="34" charset="0"/>
              <a:cs typeface="Arial" pitchFamily="34" charset="0"/>
            </a:endParaRPr>
          </a:p>
        </p:txBody>
      </p:sp>
      <p:pic>
        <p:nvPicPr>
          <p:cNvPr id="3" name="Picture 2" descr="PLASBRANE1 copy"/>
          <p:cNvPicPr/>
          <p:nvPr/>
        </p:nvPicPr>
        <p:blipFill>
          <a:blip r:embed="rId2" cstate="print"/>
          <a:srcRect/>
          <a:stretch>
            <a:fillRect/>
          </a:stretch>
        </p:blipFill>
        <p:spPr bwMode="auto">
          <a:xfrm>
            <a:off x="4419600" y="3352800"/>
            <a:ext cx="4648199"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18944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Note:</a:t>
            </a:r>
          </a:p>
          <a:p>
            <a:pPr marL="0" marR="0" lvl="0" indent="0"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more recently model of cell membrane rejects the idea of protein naturally forming layers</a:t>
            </a:r>
          </a:p>
          <a:p>
            <a:pPr lvl="0" rtl="1" fontAlgn="base">
              <a:lnSpc>
                <a:spcPct val="150000"/>
              </a:lnSpc>
              <a:spcBef>
                <a:spcPct val="0"/>
              </a:spcBef>
              <a:spcAft>
                <a:spcPct val="0"/>
              </a:spcAft>
            </a:pPr>
            <a:r>
              <a:rPr lang="en-US" sz="1600" dirty="0" smtClean="0">
                <a:latin typeface="Times New Roman" pitchFamily="18" charset="0"/>
                <a:ea typeface="Times New Roman" pitchFamily="18" charset="0"/>
                <a:cs typeface="Times New Roman" pitchFamily="18" charset="0"/>
              </a:rPr>
              <a:t>within the lipid leaflet, </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over the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phospholipid</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instead places the protein </a:t>
            </a:r>
          </a:p>
          <a:p>
            <a:pPr marL="0" marR="0" lvl="0" indent="0" defTabSz="914400" rtl="1" eaLnBrk="1" fontAlgn="base" latinLnBrk="0" hangingPunct="1">
              <a:lnSpc>
                <a:spcPct val="15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protein located within the cell membrane are integral or </a:t>
            </a:r>
          </a:p>
          <a:p>
            <a:pPr marL="0" marR="0" lvl="0" indent="0" defTabSz="914400" rtl="1" eaLnBrk="1" fontAlgn="base" latinLnBrk="0" hangingPunct="1">
              <a:lnSpc>
                <a:spcPct val="150000"/>
              </a:lnSpc>
              <a:spcBef>
                <a:spcPct val="0"/>
              </a:spcBef>
              <a:spcAft>
                <a:spcPct val="0"/>
              </a:spcAft>
              <a:buClrTx/>
              <a:buSzTx/>
              <a:buFontTx/>
              <a:buNone/>
              <a:tabLst/>
            </a:pPr>
            <a:r>
              <a:rPr kumimoji="0" lang="ar-IQ"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transmembrane</a:t>
            </a:r>
            <a:r>
              <a:rPr kumimoji="0" lang="en-US"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peripheral proteins.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6" name="Picture 2"/>
          <p:cNvPicPr>
            <a:picLocks noChangeAspect="1" noChangeArrowheads="1"/>
          </p:cNvPicPr>
          <p:nvPr/>
        </p:nvPicPr>
        <p:blipFill>
          <a:blip r:embed="rId2" cstate="print"/>
          <a:srcRect/>
          <a:stretch>
            <a:fillRect/>
          </a:stretch>
        </p:blipFill>
        <p:spPr bwMode="auto">
          <a:xfrm>
            <a:off x="1981200" y="2651414"/>
            <a:ext cx="6096000" cy="36731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The Cytoskeleton</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just"/>
            <a:r>
              <a:rPr lang="en-US" dirty="0" smtClean="0"/>
              <a:t>The cytoplasmic cytoskeleton is a complex network of microtubules, microfilaments (actin filaments), and intermediate filaments. These structural proteins provide for the shaping of cells and also play an important role in the movements of organelles and </a:t>
            </a:r>
            <a:r>
              <a:rPr lang="en-US" dirty="0" err="1" smtClean="0"/>
              <a:t>intracytoplasmic</a:t>
            </a:r>
            <a:r>
              <a:rPr lang="en-US" dirty="0" smtClean="0"/>
              <a:t> vesicles. The cytoskeleton also participates in the movement of entire cells.</a:t>
            </a:r>
          </a:p>
          <a:p>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Microtubules:</a:t>
            </a:r>
            <a:r>
              <a:rPr lang="en-US" dirty="0" smtClean="0"/>
              <a:t/>
            </a:r>
            <a:br>
              <a:rPr lang="en-US" dirty="0" smtClean="0"/>
            </a:br>
            <a:endParaRPr lang="ar-IQ" dirty="0"/>
          </a:p>
        </p:txBody>
      </p:sp>
      <p:sp>
        <p:nvSpPr>
          <p:cNvPr id="3" name="Content Placeholder 2"/>
          <p:cNvSpPr>
            <a:spLocks noGrp="1"/>
          </p:cNvSpPr>
          <p:nvPr>
            <p:ph idx="1"/>
          </p:nvPr>
        </p:nvSpPr>
        <p:spPr/>
        <p:txBody>
          <a:bodyPr>
            <a:normAutofit/>
          </a:bodyPr>
          <a:lstStyle/>
          <a:p>
            <a:pPr algn="just"/>
            <a:r>
              <a:rPr lang="en-US" sz="2400" dirty="0" smtClean="0"/>
              <a:t>Within the cytoplasmic matrix of eukaryotic cells are tubular structures known as microtubules. Microtubules are also found in cytoplasmic processes called cilia and flagella.</a:t>
            </a:r>
          </a:p>
          <a:p>
            <a:pPr algn="just"/>
            <a:r>
              <a:rPr lang="en-US" sz="2400" dirty="0" smtClean="0"/>
              <a:t>Microtubules participate in the intracellular transport of organelles and vesicles ex. Melanin transport in pigmented cells, chromosomes movement by mitotic spindle. </a:t>
            </a:r>
          </a:p>
          <a:p>
            <a:pPr algn="just"/>
            <a:r>
              <a:rPr lang="en-US" sz="2400" dirty="0" smtClean="0"/>
              <a:t>The microtubules provide the basis for several complex cytoplasmic components including centrioles ,basal bodies , cilia and flagella.</a:t>
            </a:r>
          </a:p>
          <a:p>
            <a:pPr algn="just"/>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2860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Centrioles :</a:t>
            </a:r>
          </a:p>
          <a:p>
            <a:pPr marL="0" marR="0" lvl="0" indent="0" algn="l"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Are cylindrical structures ,each centrioles show 9 sets of microtubules arranged in triples .The non divided cell has centrosomes but during mitosis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centrosome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divided into pair of centrioles.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C:\Users\Ammar\AppData\Local\Microsoft\Windows\Temporary Internet Files\Content.IE5\0L9EKJWS\CAKOXKYX.gif"/>
          <p:cNvPicPr/>
          <p:nvPr/>
        </p:nvPicPr>
        <p:blipFill>
          <a:blip r:embed="rId2" cstate="print">
            <a:lum bright="-20000"/>
          </a:blip>
          <a:srcRect l="50962" t="45455"/>
          <a:stretch>
            <a:fillRect/>
          </a:stretch>
        </p:blipFill>
        <p:spPr bwMode="auto">
          <a:xfrm>
            <a:off x="4572000" y="2362200"/>
            <a:ext cx="3886200" cy="3200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81000"/>
            <a:ext cx="6705600" cy="1785104"/>
          </a:xfrm>
          <a:prstGeom prst="rect">
            <a:avLst/>
          </a:prstGeom>
        </p:spPr>
        <p:txBody>
          <a:bodyPr wrap="square">
            <a:spAutoFit/>
          </a:bodyPr>
          <a:lstStyle/>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Cilia and flagella:</a:t>
            </a:r>
            <a:endParaRPr lang="en-US" sz="2000" dirty="0" smtClean="0">
              <a:latin typeface="Arial" pitchFamily="34" charset="0"/>
              <a:cs typeface="Arial" pitchFamily="34" charset="0"/>
            </a:endParaRPr>
          </a:p>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Are motile processes covered by cell membrane, ciliated cell has large number of cilia ,while flagellated cell has only one flagellum . Both cilium and flagellum possess same organization consisting of 9 pairs of microtubule surrounding  central pair microtubules.</a:t>
            </a:r>
          </a:p>
          <a:p>
            <a:pPr lvl="0" eaLnBrk="0" fontAlgn="base" hangingPunct="0">
              <a:spcBef>
                <a:spcPct val="0"/>
              </a:spcBef>
              <a:spcAft>
                <a:spcPct val="0"/>
              </a:spcAft>
            </a:pPr>
            <a:endParaRPr lang="en-US" dirty="0" smtClean="0">
              <a:latin typeface="Times New Roman" pitchFamily="18" charset="0"/>
              <a:ea typeface="Times New Roman" pitchFamily="18" charset="0"/>
              <a:cs typeface="Times New Roman" pitchFamily="18" charset="0"/>
            </a:endParaRPr>
          </a:p>
        </p:txBody>
      </p:sp>
      <p:pic>
        <p:nvPicPr>
          <p:cNvPr id="3" name="Picture 2"/>
          <p:cNvPicPr>
            <a:picLocks noChangeAspect="1" noChangeArrowheads="1"/>
          </p:cNvPicPr>
          <p:nvPr/>
        </p:nvPicPr>
        <p:blipFill>
          <a:blip r:embed="rId2" cstate="print"/>
          <a:srcRect/>
          <a:stretch>
            <a:fillRect/>
          </a:stretch>
        </p:blipFill>
        <p:spPr bwMode="auto">
          <a:xfrm>
            <a:off x="3057525" y="2324100"/>
            <a:ext cx="3028950" cy="30861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523</Words>
  <Application>Microsoft Office PowerPoint</Application>
  <PresentationFormat>عرض على الشاشة (3:4)‏</PresentationFormat>
  <Paragraphs>62</Paragraphs>
  <Slides>11</Slides>
  <Notes>0</Notes>
  <HiddenSlides>0</HiddenSlides>
  <MMClips>0</MMClips>
  <ScaleCrop>false</ScaleCrop>
  <HeadingPairs>
    <vt:vector size="4" baseType="variant">
      <vt:variant>
        <vt:lpstr>سمة</vt:lpstr>
      </vt:variant>
      <vt:variant>
        <vt:i4>1</vt:i4>
      </vt:variant>
      <vt:variant>
        <vt:lpstr>عناوين الشرائح</vt:lpstr>
      </vt:variant>
      <vt:variant>
        <vt:i4>11</vt:i4>
      </vt:variant>
    </vt:vector>
  </HeadingPairs>
  <TitlesOfParts>
    <vt:vector size="12" baseType="lpstr">
      <vt:lpstr>Office Theme</vt:lpstr>
      <vt:lpstr>الشريحة 1</vt:lpstr>
      <vt:lpstr>الشريحة 2</vt:lpstr>
      <vt:lpstr>الشريحة 3</vt:lpstr>
      <vt:lpstr>الشريحة 4</vt:lpstr>
      <vt:lpstr>الشريحة 5</vt:lpstr>
      <vt:lpstr>The Cytoskeleton </vt:lpstr>
      <vt:lpstr>Microtubules: </vt:lpstr>
      <vt:lpstr>الشريحة 8</vt:lpstr>
      <vt:lpstr>الشريحة 9</vt:lpstr>
      <vt:lpstr>الشريحة 10</vt:lpstr>
      <vt:lpstr>الشريحة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Ammar</dc:creator>
  <cp:lastModifiedBy>Ammar</cp:lastModifiedBy>
  <cp:revision>40</cp:revision>
  <dcterms:created xsi:type="dcterms:W3CDTF">2006-08-16T00:00:00Z</dcterms:created>
  <dcterms:modified xsi:type="dcterms:W3CDTF">2015-10-27T19:25:40Z</dcterms:modified>
</cp:coreProperties>
</file>